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69693"/>
  </p:normalViewPr>
  <p:slideViewPr>
    <p:cSldViewPr snapToGrid="0">
      <p:cViewPr varScale="1">
        <p:scale>
          <a:sx n="80" d="100"/>
          <a:sy n="80" d="100"/>
        </p:scale>
        <p:origin x="19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E3699D-53E3-4CB3-A35F-A85CCD34835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248610F-E52F-4302-8D0D-CA8AD89FA790}">
      <dgm:prSet/>
      <dgm:spPr/>
      <dgm:t>
        <a:bodyPr/>
        <a:lstStyle/>
        <a:p>
          <a:r>
            <a:rPr kumimoji="1" lang="en-US"/>
            <a:t>Designed to model sequential and time-dependent data</a:t>
          </a:r>
          <a:endParaRPr lang="en-US"/>
        </a:p>
      </dgm:t>
    </dgm:pt>
    <dgm:pt modelId="{A563FE5F-4E3F-4027-8449-78F360E95ED2}" type="parTrans" cxnId="{C95E7A92-1419-48EA-8048-BDCFB9EB07C1}">
      <dgm:prSet/>
      <dgm:spPr/>
      <dgm:t>
        <a:bodyPr/>
        <a:lstStyle/>
        <a:p>
          <a:endParaRPr lang="en-US"/>
        </a:p>
      </dgm:t>
    </dgm:pt>
    <dgm:pt modelId="{B7A51680-3C75-4205-9A58-1FCC00831C54}" type="sibTrans" cxnId="{C95E7A92-1419-48EA-8048-BDCFB9EB07C1}">
      <dgm:prSet/>
      <dgm:spPr/>
      <dgm:t>
        <a:bodyPr/>
        <a:lstStyle/>
        <a:p>
          <a:endParaRPr lang="en-US"/>
        </a:p>
      </dgm:t>
    </dgm:pt>
    <dgm:pt modelId="{D28CF8AD-8EC2-40D6-8119-2F12F7E88ECE}">
      <dgm:prSet/>
      <dgm:spPr/>
      <dgm:t>
        <a:bodyPr/>
        <a:lstStyle/>
        <a:p>
          <a:r>
            <a:rPr kumimoji="1" lang="en-US"/>
            <a:t>A special type of Recurrent Neural Network (RNN)</a:t>
          </a:r>
          <a:endParaRPr lang="en-US"/>
        </a:p>
      </dgm:t>
    </dgm:pt>
    <dgm:pt modelId="{8027B6C6-A5CA-4884-91E7-2C306CE87DDB}" type="parTrans" cxnId="{F537A316-AC8F-4B72-8596-00F2F01073C4}">
      <dgm:prSet/>
      <dgm:spPr/>
      <dgm:t>
        <a:bodyPr/>
        <a:lstStyle/>
        <a:p>
          <a:endParaRPr lang="en-US"/>
        </a:p>
      </dgm:t>
    </dgm:pt>
    <dgm:pt modelId="{797BA442-2A74-4AFF-AF31-6B939C75CFDA}" type="sibTrans" cxnId="{F537A316-AC8F-4B72-8596-00F2F01073C4}">
      <dgm:prSet/>
      <dgm:spPr/>
      <dgm:t>
        <a:bodyPr/>
        <a:lstStyle/>
        <a:p>
          <a:endParaRPr lang="en-US"/>
        </a:p>
      </dgm:t>
    </dgm:pt>
    <dgm:pt modelId="{8C387E2B-D95B-4ED8-A14A-F4CB09AECB6A}">
      <dgm:prSet/>
      <dgm:spPr/>
      <dgm:t>
        <a:bodyPr/>
        <a:lstStyle/>
        <a:p>
          <a:r>
            <a:rPr kumimoji="1" lang="en-US"/>
            <a:t>Maintains a cell state (memory) that flows through time</a:t>
          </a:r>
          <a:endParaRPr lang="en-US"/>
        </a:p>
      </dgm:t>
    </dgm:pt>
    <dgm:pt modelId="{6DDE395F-0043-40D2-9B1F-5BA9BC4CE5AC}" type="parTrans" cxnId="{52908831-4CD8-4B64-B1CD-0239D2D06864}">
      <dgm:prSet/>
      <dgm:spPr/>
      <dgm:t>
        <a:bodyPr/>
        <a:lstStyle/>
        <a:p>
          <a:endParaRPr lang="en-US"/>
        </a:p>
      </dgm:t>
    </dgm:pt>
    <dgm:pt modelId="{B62372F0-9F8D-4527-88C5-B30CE984F0B7}" type="sibTrans" cxnId="{52908831-4CD8-4B64-B1CD-0239D2D06864}">
      <dgm:prSet/>
      <dgm:spPr/>
      <dgm:t>
        <a:bodyPr/>
        <a:lstStyle/>
        <a:p>
          <a:endParaRPr lang="en-US"/>
        </a:p>
      </dgm:t>
    </dgm:pt>
    <dgm:pt modelId="{CDC9669E-A8D0-4D01-8A3E-7F9F4ACE0CD6}">
      <dgm:prSet/>
      <dgm:spPr/>
      <dgm:t>
        <a:bodyPr/>
        <a:lstStyle/>
        <a:p>
          <a:r>
            <a:rPr kumimoji="1" lang="en-US"/>
            <a:t>Can remember long-term patterns and ignore noise</a:t>
          </a:r>
          <a:endParaRPr lang="en-US"/>
        </a:p>
      </dgm:t>
    </dgm:pt>
    <dgm:pt modelId="{F8712D6B-3020-4E29-BDBD-8C13CB8C79D7}" type="parTrans" cxnId="{3EBBBE4B-BF43-45CD-A09A-BB9CD8F4F749}">
      <dgm:prSet/>
      <dgm:spPr/>
      <dgm:t>
        <a:bodyPr/>
        <a:lstStyle/>
        <a:p>
          <a:endParaRPr lang="en-US"/>
        </a:p>
      </dgm:t>
    </dgm:pt>
    <dgm:pt modelId="{1202C7E2-6D17-4808-AF63-851DABC785F9}" type="sibTrans" cxnId="{3EBBBE4B-BF43-45CD-A09A-BB9CD8F4F749}">
      <dgm:prSet/>
      <dgm:spPr/>
      <dgm:t>
        <a:bodyPr/>
        <a:lstStyle/>
        <a:p>
          <a:endParaRPr lang="en-US"/>
        </a:p>
      </dgm:t>
    </dgm:pt>
    <dgm:pt modelId="{9574914F-47CA-4047-9098-0FCEFDD00C57}">
      <dgm:prSet/>
      <dgm:spPr/>
      <dgm:t>
        <a:bodyPr/>
        <a:lstStyle/>
        <a:p>
          <a:r>
            <a:rPr kumimoji="1" lang="en-US" dirty="0"/>
            <a:t>Uses three gates to control information flow:</a:t>
          </a:r>
          <a:endParaRPr lang="en-US" dirty="0"/>
        </a:p>
      </dgm:t>
    </dgm:pt>
    <dgm:pt modelId="{893D2E0B-F352-4648-868F-BAA415F4B9F5}" type="parTrans" cxnId="{5F27C113-F090-4AC5-8364-0442CD1229EE}">
      <dgm:prSet/>
      <dgm:spPr/>
      <dgm:t>
        <a:bodyPr/>
        <a:lstStyle/>
        <a:p>
          <a:endParaRPr lang="en-US"/>
        </a:p>
      </dgm:t>
    </dgm:pt>
    <dgm:pt modelId="{6048F0C7-3713-4895-A239-2060D0C73DBE}" type="sibTrans" cxnId="{5F27C113-F090-4AC5-8364-0442CD1229EE}">
      <dgm:prSet/>
      <dgm:spPr/>
      <dgm:t>
        <a:bodyPr/>
        <a:lstStyle/>
        <a:p>
          <a:endParaRPr lang="en-US"/>
        </a:p>
      </dgm:t>
    </dgm:pt>
    <dgm:pt modelId="{038E550B-0323-4A7D-B075-BC99385C5427}">
      <dgm:prSet/>
      <dgm:spPr/>
      <dgm:t>
        <a:bodyPr/>
        <a:lstStyle/>
        <a:p>
          <a:r>
            <a:rPr kumimoji="1" lang="en-US"/>
            <a:t>Input Gate – decides what new information to store</a:t>
          </a:r>
          <a:endParaRPr lang="en-US"/>
        </a:p>
      </dgm:t>
    </dgm:pt>
    <dgm:pt modelId="{5E813B5C-5B91-4E12-AC90-464CC251DC7C}" type="parTrans" cxnId="{2BDF51A0-E8CC-4E1F-B9D5-3D71AB1F311E}">
      <dgm:prSet/>
      <dgm:spPr/>
      <dgm:t>
        <a:bodyPr/>
        <a:lstStyle/>
        <a:p>
          <a:endParaRPr lang="en-US"/>
        </a:p>
      </dgm:t>
    </dgm:pt>
    <dgm:pt modelId="{2638F138-9113-4751-8933-6AB3EF1DA73A}" type="sibTrans" cxnId="{2BDF51A0-E8CC-4E1F-B9D5-3D71AB1F311E}">
      <dgm:prSet/>
      <dgm:spPr/>
      <dgm:t>
        <a:bodyPr/>
        <a:lstStyle/>
        <a:p>
          <a:endParaRPr lang="en-US"/>
        </a:p>
      </dgm:t>
    </dgm:pt>
    <dgm:pt modelId="{B678D2DC-F6B4-4647-816C-BFDEB58998FA}">
      <dgm:prSet/>
      <dgm:spPr/>
      <dgm:t>
        <a:bodyPr/>
        <a:lstStyle/>
        <a:p>
          <a:r>
            <a:rPr kumimoji="1" lang="en-US"/>
            <a:t>Output Gate – determines the output at each time step</a:t>
          </a:r>
          <a:endParaRPr lang="en-US"/>
        </a:p>
      </dgm:t>
    </dgm:pt>
    <dgm:pt modelId="{1175AC98-55C2-42D1-ACF2-E909EB196824}" type="parTrans" cxnId="{3797B667-5354-4881-A59E-D6E3E23E0293}">
      <dgm:prSet/>
      <dgm:spPr/>
      <dgm:t>
        <a:bodyPr/>
        <a:lstStyle/>
        <a:p>
          <a:endParaRPr lang="en-US"/>
        </a:p>
      </dgm:t>
    </dgm:pt>
    <dgm:pt modelId="{9AA427EC-9228-4AAC-900A-80547AE975D7}" type="sibTrans" cxnId="{3797B667-5354-4881-A59E-D6E3E23E0293}">
      <dgm:prSet/>
      <dgm:spPr/>
      <dgm:t>
        <a:bodyPr/>
        <a:lstStyle/>
        <a:p>
          <a:endParaRPr lang="en-US"/>
        </a:p>
      </dgm:t>
    </dgm:pt>
    <dgm:pt modelId="{A32124D2-247A-4D2E-BEA8-B17C09098B1A}">
      <dgm:prSet/>
      <dgm:spPr/>
      <dgm:t>
        <a:bodyPr/>
        <a:lstStyle/>
        <a:p>
          <a:r>
            <a:rPr kumimoji="1" lang="en-US" dirty="0"/>
            <a:t>Forget Gate – filters out irrelevant past information</a:t>
          </a:r>
          <a:endParaRPr lang="en-US" dirty="0"/>
        </a:p>
      </dgm:t>
    </dgm:pt>
    <dgm:pt modelId="{50F3A035-33AF-4BE1-90EA-B4B6C100C47F}" type="sibTrans" cxnId="{C42FDDBD-20CA-4361-9285-85F877188D1D}">
      <dgm:prSet/>
      <dgm:spPr/>
      <dgm:t>
        <a:bodyPr/>
        <a:lstStyle/>
        <a:p>
          <a:endParaRPr lang="en-US"/>
        </a:p>
      </dgm:t>
    </dgm:pt>
    <dgm:pt modelId="{BC7BA827-8C9E-410C-8BD8-8A573C0C252F}" type="parTrans" cxnId="{C42FDDBD-20CA-4361-9285-85F877188D1D}">
      <dgm:prSet/>
      <dgm:spPr/>
      <dgm:t>
        <a:bodyPr/>
        <a:lstStyle/>
        <a:p>
          <a:endParaRPr lang="en-US"/>
        </a:p>
      </dgm:t>
    </dgm:pt>
    <dgm:pt modelId="{89306F0F-C527-B24E-BA5C-569832541406}" type="pres">
      <dgm:prSet presAssocID="{46E3699D-53E3-4CB3-A35F-A85CCD348355}" presName="linear" presStyleCnt="0">
        <dgm:presLayoutVars>
          <dgm:animLvl val="lvl"/>
          <dgm:resizeHandles val="exact"/>
        </dgm:presLayoutVars>
      </dgm:prSet>
      <dgm:spPr/>
    </dgm:pt>
    <dgm:pt modelId="{5702DDB6-8E9B-984F-A4C3-51D4FAF0E9E9}" type="pres">
      <dgm:prSet presAssocID="{9248610F-E52F-4302-8D0D-CA8AD89FA79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B461C26-7969-AC4C-961B-5F8522F0A386}" type="pres">
      <dgm:prSet presAssocID="{B7A51680-3C75-4205-9A58-1FCC00831C54}" presName="spacer" presStyleCnt="0"/>
      <dgm:spPr/>
    </dgm:pt>
    <dgm:pt modelId="{E3622289-86E1-9E42-B3C2-62F896299E5D}" type="pres">
      <dgm:prSet presAssocID="{D28CF8AD-8EC2-40D6-8119-2F12F7E88EC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2B1373E-7441-CD4D-B40F-18D788C195BB}" type="pres">
      <dgm:prSet presAssocID="{797BA442-2A74-4AFF-AF31-6B939C75CFDA}" presName="spacer" presStyleCnt="0"/>
      <dgm:spPr/>
    </dgm:pt>
    <dgm:pt modelId="{0E897061-FECE-1046-8537-860475BF1C4D}" type="pres">
      <dgm:prSet presAssocID="{8C387E2B-D95B-4ED8-A14A-F4CB09AECB6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0EA0269-D10C-1149-826E-28F554DBEB50}" type="pres">
      <dgm:prSet presAssocID="{B62372F0-9F8D-4527-88C5-B30CE984F0B7}" presName="spacer" presStyleCnt="0"/>
      <dgm:spPr/>
    </dgm:pt>
    <dgm:pt modelId="{B5956BF7-3F70-2244-A016-5EC2422FBC29}" type="pres">
      <dgm:prSet presAssocID="{CDC9669E-A8D0-4D01-8A3E-7F9F4ACE0CD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AF5152B-36F1-574D-A36B-7440678B34AA}" type="pres">
      <dgm:prSet presAssocID="{1202C7E2-6D17-4808-AF63-851DABC785F9}" presName="spacer" presStyleCnt="0"/>
      <dgm:spPr/>
    </dgm:pt>
    <dgm:pt modelId="{3E6775A0-6A64-FE41-9822-4F03E9BEDB2E}" type="pres">
      <dgm:prSet presAssocID="{9574914F-47CA-4047-9098-0FCEFDD00C57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A724873B-1EAB-B444-90C4-A4EB9D83531A}" type="pres">
      <dgm:prSet presAssocID="{9574914F-47CA-4047-9098-0FCEFDD00C5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53DD50B-D1BF-D84A-988C-19907F5F6CFE}" type="presOf" srcId="{A32124D2-247A-4D2E-BEA8-B17C09098B1A}" destId="{A724873B-1EAB-B444-90C4-A4EB9D83531A}" srcOrd="0" destOrd="0" presId="urn:microsoft.com/office/officeart/2005/8/layout/vList2"/>
    <dgm:cxn modelId="{5F27C113-F090-4AC5-8364-0442CD1229EE}" srcId="{46E3699D-53E3-4CB3-A35F-A85CCD348355}" destId="{9574914F-47CA-4047-9098-0FCEFDD00C57}" srcOrd="4" destOrd="0" parTransId="{893D2E0B-F352-4648-868F-BAA415F4B9F5}" sibTransId="{6048F0C7-3713-4895-A239-2060D0C73DBE}"/>
    <dgm:cxn modelId="{F537A316-AC8F-4B72-8596-00F2F01073C4}" srcId="{46E3699D-53E3-4CB3-A35F-A85CCD348355}" destId="{D28CF8AD-8EC2-40D6-8119-2F12F7E88ECE}" srcOrd="1" destOrd="0" parTransId="{8027B6C6-A5CA-4884-91E7-2C306CE87DDB}" sibTransId="{797BA442-2A74-4AFF-AF31-6B939C75CFDA}"/>
    <dgm:cxn modelId="{5FA16927-5B4F-1C44-934B-E575A6738F28}" type="presOf" srcId="{CDC9669E-A8D0-4D01-8A3E-7F9F4ACE0CD6}" destId="{B5956BF7-3F70-2244-A016-5EC2422FBC29}" srcOrd="0" destOrd="0" presId="urn:microsoft.com/office/officeart/2005/8/layout/vList2"/>
    <dgm:cxn modelId="{52908831-4CD8-4B64-B1CD-0239D2D06864}" srcId="{46E3699D-53E3-4CB3-A35F-A85CCD348355}" destId="{8C387E2B-D95B-4ED8-A14A-F4CB09AECB6A}" srcOrd="2" destOrd="0" parTransId="{6DDE395F-0043-40D2-9B1F-5BA9BC4CE5AC}" sibTransId="{B62372F0-9F8D-4527-88C5-B30CE984F0B7}"/>
    <dgm:cxn modelId="{3EBBBE4B-BF43-45CD-A09A-BB9CD8F4F749}" srcId="{46E3699D-53E3-4CB3-A35F-A85CCD348355}" destId="{CDC9669E-A8D0-4D01-8A3E-7F9F4ACE0CD6}" srcOrd="3" destOrd="0" parTransId="{F8712D6B-3020-4E29-BDBD-8C13CB8C79D7}" sibTransId="{1202C7E2-6D17-4808-AF63-851DABC785F9}"/>
    <dgm:cxn modelId="{5A353655-DBD2-104C-8CA9-D90185319759}" type="presOf" srcId="{9574914F-47CA-4047-9098-0FCEFDD00C57}" destId="{3E6775A0-6A64-FE41-9822-4F03E9BEDB2E}" srcOrd="0" destOrd="0" presId="urn:microsoft.com/office/officeart/2005/8/layout/vList2"/>
    <dgm:cxn modelId="{024C6E61-3EF8-7449-8377-9AF26249AEE0}" type="presOf" srcId="{8C387E2B-D95B-4ED8-A14A-F4CB09AECB6A}" destId="{0E897061-FECE-1046-8537-860475BF1C4D}" srcOrd="0" destOrd="0" presId="urn:microsoft.com/office/officeart/2005/8/layout/vList2"/>
    <dgm:cxn modelId="{3797B667-5354-4881-A59E-D6E3E23E0293}" srcId="{9574914F-47CA-4047-9098-0FCEFDD00C57}" destId="{B678D2DC-F6B4-4647-816C-BFDEB58998FA}" srcOrd="2" destOrd="0" parTransId="{1175AC98-55C2-42D1-ACF2-E909EB196824}" sibTransId="{9AA427EC-9228-4AAC-900A-80547AE975D7}"/>
    <dgm:cxn modelId="{B7A5FD8B-9EF3-A749-8D47-DCD582DCFE07}" type="presOf" srcId="{9248610F-E52F-4302-8D0D-CA8AD89FA790}" destId="{5702DDB6-8E9B-984F-A4C3-51D4FAF0E9E9}" srcOrd="0" destOrd="0" presId="urn:microsoft.com/office/officeart/2005/8/layout/vList2"/>
    <dgm:cxn modelId="{C95E7A92-1419-48EA-8048-BDCFB9EB07C1}" srcId="{46E3699D-53E3-4CB3-A35F-A85CCD348355}" destId="{9248610F-E52F-4302-8D0D-CA8AD89FA790}" srcOrd="0" destOrd="0" parTransId="{A563FE5F-4E3F-4027-8449-78F360E95ED2}" sibTransId="{B7A51680-3C75-4205-9A58-1FCC00831C54}"/>
    <dgm:cxn modelId="{2BDF51A0-E8CC-4E1F-B9D5-3D71AB1F311E}" srcId="{9574914F-47CA-4047-9098-0FCEFDD00C57}" destId="{038E550B-0323-4A7D-B075-BC99385C5427}" srcOrd="1" destOrd="0" parTransId="{5E813B5C-5B91-4E12-AC90-464CC251DC7C}" sibTransId="{2638F138-9113-4751-8933-6AB3EF1DA73A}"/>
    <dgm:cxn modelId="{8320B9A0-C413-0044-AD19-3D8A548D0848}" type="presOf" srcId="{D28CF8AD-8EC2-40D6-8119-2F12F7E88ECE}" destId="{E3622289-86E1-9E42-B3C2-62F896299E5D}" srcOrd="0" destOrd="0" presId="urn:microsoft.com/office/officeart/2005/8/layout/vList2"/>
    <dgm:cxn modelId="{D4E91DB9-957E-DE43-924B-33FA73C18AB2}" type="presOf" srcId="{B678D2DC-F6B4-4647-816C-BFDEB58998FA}" destId="{A724873B-1EAB-B444-90C4-A4EB9D83531A}" srcOrd="0" destOrd="2" presId="urn:microsoft.com/office/officeart/2005/8/layout/vList2"/>
    <dgm:cxn modelId="{C42FDDBD-20CA-4361-9285-85F877188D1D}" srcId="{9574914F-47CA-4047-9098-0FCEFDD00C57}" destId="{A32124D2-247A-4D2E-BEA8-B17C09098B1A}" srcOrd="0" destOrd="0" parTransId="{BC7BA827-8C9E-410C-8BD8-8A573C0C252F}" sibTransId="{50F3A035-33AF-4BE1-90EA-B4B6C100C47F}"/>
    <dgm:cxn modelId="{A0C744EA-C291-064A-BEA3-A3B4EC008538}" type="presOf" srcId="{46E3699D-53E3-4CB3-A35F-A85CCD348355}" destId="{89306F0F-C527-B24E-BA5C-569832541406}" srcOrd="0" destOrd="0" presId="urn:microsoft.com/office/officeart/2005/8/layout/vList2"/>
    <dgm:cxn modelId="{C1DAD5F5-D085-F74A-9F67-AD22CD1CACD5}" type="presOf" srcId="{038E550B-0323-4A7D-B075-BC99385C5427}" destId="{A724873B-1EAB-B444-90C4-A4EB9D83531A}" srcOrd="0" destOrd="1" presId="urn:microsoft.com/office/officeart/2005/8/layout/vList2"/>
    <dgm:cxn modelId="{64D9DA39-1688-124D-994E-C5B37FDA2CE9}" type="presParOf" srcId="{89306F0F-C527-B24E-BA5C-569832541406}" destId="{5702DDB6-8E9B-984F-A4C3-51D4FAF0E9E9}" srcOrd="0" destOrd="0" presId="urn:microsoft.com/office/officeart/2005/8/layout/vList2"/>
    <dgm:cxn modelId="{5A94BDE4-9107-BF43-8939-547C183D5A56}" type="presParOf" srcId="{89306F0F-C527-B24E-BA5C-569832541406}" destId="{6B461C26-7969-AC4C-961B-5F8522F0A386}" srcOrd="1" destOrd="0" presId="urn:microsoft.com/office/officeart/2005/8/layout/vList2"/>
    <dgm:cxn modelId="{2CA0F76D-AEAE-3B4C-B1AE-DC0BDC40E61B}" type="presParOf" srcId="{89306F0F-C527-B24E-BA5C-569832541406}" destId="{E3622289-86E1-9E42-B3C2-62F896299E5D}" srcOrd="2" destOrd="0" presId="urn:microsoft.com/office/officeart/2005/8/layout/vList2"/>
    <dgm:cxn modelId="{F3DA5C4C-1967-F74C-AD6B-CADAE2073B77}" type="presParOf" srcId="{89306F0F-C527-B24E-BA5C-569832541406}" destId="{82B1373E-7441-CD4D-B40F-18D788C195BB}" srcOrd="3" destOrd="0" presId="urn:microsoft.com/office/officeart/2005/8/layout/vList2"/>
    <dgm:cxn modelId="{A7523AB6-38DC-AA4C-9156-5F53FC18ADC1}" type="presParOf" srcId="{89306F0F-C527-B24E-BA5C-569832541406}" destId="{0E897061-FECE-1046-8537-860475BF1C4D}" srcOrd="4" destOrd="0" presId="urn:microsoft.com/office/officeart/2005/8/layout/vList2"/>
    <dgm:cxn modelId="{3BFF3C5B-8BF0-5A4C-BB29-3486BD82C6EB}" type="presParOf" srcId="{89306F0F-C527-B24E-BA5C-569832541406}" destId="{30EA0269-D10C-1149-826E-28F554DBEB50}" srcOrd="5" destOrd="0" presId="urn:microsoft.com/office/officeart/2005/8/layout/vList2"/>
    <dgm:cxn modelId="{B1A7E1DC-A984-D94A-887E-6C51E36DAE9E}" type="presParOf" srcId="{89306F0F-C527-B24E-BA5C-569832541406}" destId="{B5956BF7-3F70-2244-A016-5EC2422FBC29}" srcOrd="6" destOrd="0" presId="urn:microsoft.com/office/officeart/2005/8/layout/vList2"/>
    <dgm:cxn modelId="{31B0A711-38BF-E94E-B10C-DF7F18652AE8}" type="presParOf" srcId="{89306F0F-C527-B24E-BA5C-569832541406}" destId="{BAF5152B-36F1-574D-A36B-7440678B34AA}" srcOrd="7" destOrd="0" presId="urn:microsoft.com/office/officeart/2005/8/layout/vList2"/>
    <dgm:cxn modelId="{10CBA1AE-9C9E-394B-A8FA-4ECC5D9497EF}" type="presParOf" srcId="{89306F0F-C527-B24E-BA5C-569832541406}" destId="{3E6775A0-6A64-FE41-9822-4F03E9BEDB2E}" srcOrd="8" destOrd="0" presId="urn:microsoft.com/office/officeart/2005/8/layout/vList2"/>
    <dgm:cxn modelId="{CFF21B47-8B6E-4745-8FE0-A2E85216A4D0}" type="presParOf" srcId="{89306F0F-C527-B24E-BA5C-569832541406}" destId="{A724873B-1EAB-B444-90C4-A4EB9D83531A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02DDB6-8E9B-984F-A4C3-51D4FAF0E9E9}">
      <dsp:nvSpPr>
        <dsp:cNvPr id="0" name=""/>
        <dsp:cNvSpPr/>
      </dsp:nvSpPr>
      <dsp:spPr>
        <a:xfrm>
          <a:off x="0" y="9291"/>
          <a:ext cx="6949440" cy="9149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300" kern="1200"/>
            <a:t>Designed to model sequential and time-dependent data</a:t>
          </a:r>
          <a:endParaRPr lang="en-US" sz="2300" kern="1200"/>
        </a:p>
      </dsp:txBody>
      <dsp:txXfrm>
        <a:off x="44664" y="53955"/>
        <a:ext cx="6860112" cy="825612"/>
      </dsp:txXfrm>
    </dsp:sp>
    <dsp:sp modelId="{E3622289-86E1-9E42-B3C2-62F896299E5D}">
      <dsp:nvSpPr>
        <dsp:cNvPr id="0" name=""/>
        <dsp:cNvSpPr/>
      </dsp:nvSpPr>
      <dsp:spPr>
        <a:xfrm>
          <a:off x="0" y="990471"/>
          <a:ext cx="6949440" cy="914940"/>
        </a:xfrm>
        <a:prstGeom prst="roundRect">
          <a:avLst/>
        </a:prstGeom>
        <a:solidFill>
          <a:schemeClr val="accent5">
            <a:hueOff val="2278582"/>
            <a:satOff val="-1026"/>
            <a:lumOff val="-127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300" kern="1200"/>
            <a:t>A special type of Recurrent Neural Network (RNN)</a:t>
          </a:r>
          <a:endParaRPr lang="en-US" sz="2300" kern="1200"/>
        </a:p>
      </dsp:txBody>
      <dsp:txXfrm>
        <a:off x="44664" y="1035135"/>
        <a:ext cx="6860112" cy="825612"/>
      </dsp:txXfrm>
    </dsp:sp>
    <dsp:sp modelId="{0E897061-FECE-1046-8537-860475BF1C4D}">
      <dsp:nvSpPr>
        <dsp:cNvPr id="0" name=""/>
        <dsp:cNvSpPr/>
      </dsp:nvSpPr>
      <dsp:spPr>
        <a:xfrm>
          <a:off x="0" y="1971651"/>
          <a:ext cx="6949440" cy="914940"/>
        </a:xfrm>
        <a:prstGeom prst="roundRect">
          <a:avLst/>
        </a:prstGeom>
        <a:solidFill>
          <a:schemeClr val="accent5">
            <a:hueOff val="4557164"/>
            <a:satOff val="-2052"/>
            <a:lumOff val="-25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300" kern="1200"/>
            <a:t>Maintains a cell state (memory) that flows through time</a:t>
          </a:r>
          <a:endParaRPr lang="en-US" sz="2300" kern="1200"/>
        </a:p>
      </dsp:txBody>
      <dsp:txXfrm>
        <a:off x="44664" y="2016315"/>
        <a:ext cx="6860112" cy="825612"/>
      </dsp:txXfrm>
    </dsp:sp>
    <dsp:sp modelId="{B5956BF7-3F70-2244-A016-5EC2422FBC29}">
      <dsp:nvSpPr>
        <dsp:cNvPr id="0" name=""/>
        <dsp:cNvSpPr/>
      </dsp:nvSpPr>
      <dsp:spPr>
        <a:xfrm>
          <a:off x="0" y="2952831"/>
          <a:ext cx="6949440" cy="914940"/>
        </a:xfrm>
        <a:prstGeom prst="roundRect">
          <a:avLst/>
        </a:prstGeom>
        <a:solidFill>
          <a:schemeClr val="accent5">
            <a:hueOff val="6835746"/>
            <a:satOff val="-3078"/>
            <a:lumOff val="-38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300" kern="1200"/>
            <a:t>Can remember long-term patterns and ignore noise</a:t>
          </a:r>
          <a:endParaRPr lang="en-US" sz="2300" kern="1200"/>
        </a:p>
      </dsp:txBody>
      <dsp:txXfrm>
        <a:off x="44664" y="2997495"/>
        <a:ext cx="6860112" cy="825612"/>
      </dsp:txXfrm>
    </dsp:sp>
    <dsp:sp modelId="{3E6775A0-6A64-FE41-9822-4F03E9BEDB2E}">
      <dsp:nvSpPr>
        <dsp:cNvPr id="0" name=""/>
        <dsp:cNvSpPr/>
      </dsp:nvSpPr>
      <dsp:spPr>
        <a:xfrm>
          <a:off x="0" y="3934011"/>
          <a:ext cx="6949440" cy="914940"/>
        </a:xfrm>
        <a:prstGeom prst="roundRect">
          <a:avLst/>
        </a:prstGeom>
        <a:solidFill>
          <a:schemeClr val="accent5">
            <a:hueOff val="9114327"/>
            <a:satOff val="-4104"/>
            <a:lumOff val="-50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300" kern="1200" dirty="0"/>
            <a:t>Uses three gates to control information flow:</a:t>
          </a:r>
          <a:endParaRPr lang="en-US" sz="2300" kern="1200" dirty="0"/>
        </a:p>
      </dsp:txBody>
      <dsp:txXfrm>
        <a:off x="44664" y="3978675"/>
        <a:ext cx="6860112" cy="825612"/>
      </dsp:txXfrm>
    </dsp:sp>
    <dsp:sp modelId="{A724873B-1EAB-B444-90C4-A4EB9D83531A}">
      <dsp:nvSpPr>
        <dsp:cNvPr id="0" name=""/>
        <dsp:cNvSpPr/>
      </dsp:nvSpPr>
      <dsp:spPr>
        <a:xfrm>
          <a:off x="0" y="4848951"/>
          <a:ext cx="6949440" cy="92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64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1" lang="en-US" sz="1800" kern="1200" dirty="0"/>
            <a:t>Forget Gate – filters out irrelevant past information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1" lang="en-US" sz="1800" kern="1200"/>
            <a:t>Input Gate – decides what new information to store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1" lang="en-US" sz="1800" kern="1200"/>
            <a:t>Output Gate – determines the output at each time step</a:t>
          </a:r>
          <a:endParaRPr lang="en-US" sz="1800" kern="1200"/>
        </a:p>
      </dsp:txBody>
      <dsp:txXfrm>
        <a:off x="0" y="4848951"/>
        <a:ext cx="6949440" cy="9283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7D893-07A1-E545-B2AA-8BF8ADB01741}" type="datetimeFigureOut">
              <a:rPr kumimoji="1" lang="zh-CN" altLang="en-US" smtClean="0"/>
              <a:t>2025/5/15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A43267-3CE1-4747-8A3D-5AC9FDF3984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3399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In the project, I had two main objectives, each focusing on a different potential strength of deep learning models.</a:t>
            </a:r>
          </a:p>
          <a:p>
            <a:endParaRPr kumimoji="1" lang="en" altLang="zh-CN" dirty="0"/>
          </a:p>
          <a:p>
            <a:r>
              <a:rPr kumimoji="1" lang="en" altLang="zh-CN" dirty="0"/>
              <a:t>First, I wanted to evaluate whether LSTM can produce more accurate monthly weather predictions than traditional ARIMA models.</a:t>
            </a:r>
          </a:p>
          <a:p>
            <a:r>
              <a:rPr kumimoji="1" lang="en" altLang="zh-CN" dirty="0"/>
              <a:t>which ARIMA is just a linear model and often fails to capture nonlinear and long-term temporal patterns. </a:t>
            </a:r>
          </a:p>
          <a:p>
            <a:endParaRPr kumimoji="1" lang="en" altLang="zh-CN" dirty="0"/>
          </a:p>
          <a:p>
            <a:r>
              <a:rPr kumimoji="1" lang="en" altLang="zh-CN" dirty="0"/>
              <a:t>Second, beyond accuracy, I wanted to evaluate whether deep learning models can also help improve the spatial interpretability of the weather data.</a:t>
            </a:r>
          </a:p>
          <a:p>
            <a:r>
              <a:rPr kumimoji="1" lang="en" altLang="zh-CN" dirty="0"/>
              <a:t>Unlike ARIMA, which can only work with one station at a time and has no notion of space, deep learning models like </a:t>
            </a:r>
            <a:r>
              <a:rPr kumimoji="1" lang="en" altLang="zh-CN" dirty="0" err="1"/>
              <a:t>ConvLSTM</a:t>
            </a:r>
            <a:r>
              <a:rPr kumimoji="1" lang="en" altLang="zh-CN" dirty="0"/>
              <a:t> are able to incorporate spatial structure through convolution over the grid of stations.</a:t>
            </a:r>
          </a:p>
          <a:p>
            <a:endParaRPr kumimoji="1" lang="en" altLang="zh-CN" dirty="0"/>
          </a:p>
          <a:p>
            <a:r>
              <a:rPr kumimoji="1" lang="en" altLang="zh-CN" dirty="0"/>
              <a:t>Here, I’m not comparing ARIMA and CNN-LSTM, because ARIMA cannot model spatial relationships at all.</a:t>
            </a:r>
          </a:p>
          <a:p>
            <a:r>
              <a:rPr kumimoji="1" lang="en" altLang="zh-CN" dirty="0"/>
              <a:t>Instead, I compare CNN--LSTM with LSTM, to see whether adding spatial structure leads to more accuracy and more spatially coherent hidden representations.</a:t>
            </a:r>
          </a:p>
          <a:p>
            <a:endParaRPr kumimoji="1" lang="en" altLang="zh-CN" dirty="0"/>
          </a:p>
          <a:p>
            <a:r>
              <a:rPr kumimoji="1" lang="en" altLang="zh-CN" dirty="0"/>
              <a:t>To measure this, I use Moran’s I, a classic measure of spatial autocorrelation, applied to the hidden states learned by both models.</a:t>
            </a:r>
          </a:p>
          <a:p>
            <a:r>
              <a:rPr kumimoji="1" lang="en" altLang="zh-CN" dirty="0"/>
              <a:t>So overall, the project is not just about improving prediction accuracy, but also about exploring whether deep learning can reveal underlying spatial patterns in the data.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A43267-3CE1-4747-8A3D-5AC9FDF3984A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9495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For this project, I used publicly available weather data covering the state of Maryland from 2010 to 2024.</a:t>
            </a:r>
          </a:p>
          <a:p>
            <a:r>
              <a:rPr kumimoji="1" lang="en" altLang="zh-CN" dirty="0"/>
              <a:t>The dataset includes four variables that I </a:t>
            </a:r>
            <a:r>
              <a:rPr kumimoji="1" lang="en" altLang="zh-CN" dirty="0" err="1"/>
              <a:t>gonna</a:t>
            </a:r>
            <a:r>
              <a:rPr kumimoji="1" lang="en" altLang="zh-CN" dirty="0"/>
              <a:t> use : average temperature, minimum temperature, maximum temperature, and precipitation.</a:t>
            </a:r>
          </a:p>
          <a:p>
            <a:endParaRPr kumimoji="1" lang="en" altLang="zh-CN" dirty="0"/>
          </a:p>
          <a:p>
            <a:r>
              <a:rPr kumimoji="1" lang="en" altLang="zh-CN" dirty="0"/>
              <a:t>I started with 752 weather stations across Maryland. After converting the daily data to the monthly level,  I ended up with 47 stations.</a:t>
            </a:r>
          </a:p>
          <a:p>
            <a:r>
              <a:rPr kumimoji="1" lang="en" altLang="zh-CN" dirty="0"/>
              <a:t>Out of these, only 14 stations had full coverage for the time period.</a:t>
            </a:r>
          </a:p>
          <a:p>
            <a:endParaRPr kumimoji="1" lang="en" altLang="zh-CN" dirty="0"/>
          </a:p>
          <a:p>
            <a:r>
              <a:rPr kumimoji="1" lang="en" altLang="zh-CN" dirty="0"/>
              <a:t>However, to keep as much spatial information as possible, I used </a:t>
            </a:r>
            <a:r>
              <a:rPr kumimoji="1" lang="en" altLang="zh-CN" dirty="0" err="1"/>
              <a:t>abinary</a:t>
            </a:r>
            <a:r>
              <a:rPr kumimoji="1" lang="en" altLang="zh-CN" dirty="0"/>
              <a:t> mask for model input.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A43267-3CE1-4747-8A3D-5AC9FDF3984A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6932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For the three models I use in this project. The first one is ARIMA autoregressive integrated moving average. The second one is Long Short-Term Memory recurrent neural network. The last one is a convolutional LSTM, by incorporating CNN, it enables to model spatial structure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A43267-3CE1-4747-8A3D-5AC9FDF3984A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2186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" altLang="zh-CN" dirty="0"/>
          </a:p>
          <a:p>
            <a:r>
              <a:rPr kumimoji="1" lang="en" altLang="zh-CN" dirty="0"/>
              <a:t>Let me explain the key difference between a traditional ANN and an LSTM.</a:t>
            </a:r>
          </a:p>
          <a:p>
            <a:endParaRPr kumimoji="1" lang="en" altLang="zh-CN" dirty="0"/>
          </a:p>
          <a:p>
            <a:r>
              <a:rPr kumimoji="1" lang="en" altLang="zh-CN" dirty="0"/>
              <a:t>Traditional ANNs are simple feedforward networks that treat each input independently. </a:t>
            </a:r>
          </a:p>
          <a:p>
            <a:endParaRPr kumimoji="1" lang="en" altLang="zh-CN" dirty="0"/>
          </a:p>
          <a:p>
            <a:r>
              <a:rPr kumimoji="1" lang="en" altLang="zh-CN" dirty="0"/>
              <a:t>But when we deal with data with time series, ANNs cant capture the pattern</a:t>
            </a:r>
          </a:p>
          <a:p>
            <a:endParaRPr kumimoji="1" lang="en" altLang="zh-CN" dirty="0"/>
          </a:p>
          <a:p>
            <a:r>
              <a:rPr kumimoji="1" lang="en" altLang="zh-CN" dirty="0"/>
              <a:t>In this case,  LSTM is used for data with time </a:t>
            </a:r>
            <a:r>
              <a:rPr kumimoji="1" lang="en" altLang="zh-CN" dirty="0" err="1"/>
              <a:t>seriess</a:t>
            </a:r>
            <a:r>
              <a:rPr kumimoji="1" lang="en" altLang="zh-CN" dirty="0"/>
              <a:t>. They include a memory cell that is updated over time through gates.</a:t>
            </a:r>
          </a:p>
          <a:p>
            <a:endParaRPr kumimoji="1" lang="en" altLang="zh-CN" dirty="0"/>
          </a:p>
          <a:p>
            <a:r>
              <a:rPr kumimoji="1" lang="en" altLang="zh-CN" dirty="0"/>
              <a:t>The forgetting gate decides what information to ignore, the input gate controls what new information to be</a:t>
            </a:r>
            <a:r>
              <a:rPr kumimoji="1" lang="zh-CN" altLang="en-US" dirty="0"/>
              <a:t> </a:t>
            </a:r>
            <a:r>
              <a:rPr kumimoji="1" lang="en" altLang="zh-CN" dirty="0"/>
              <a:t>added, and the output gate determines what to pass on.</a:t>
            </a:r>
          </a:p>
          <a:p>
            <a:endParaRPr kumimoji="1" lang="en" altLang="zh-CN" dirty="0"/>
          </a:p>
          <a:p>
            <a:r>
              <a:rPr kumimoji="1" lang="en" altLang="zh-CN" dirty="0"/>
              <a:t>This structure enables LSTMs to learn from both short- and long-term patterns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A43267-3CE1-4747-8A3D-5AC9FDF3984A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2863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To evaluate predictive accuracy, I compared LSTM and the traditional model on a single weather station for </a:t>
            </a:r>
            <a:r>
              <a:rPr kumimoji="1" lang="en" altLang="zh-CN" dirty="0" err="1"/>
              <a:t>visulazation</a:t>
            </a:r>
            <a:r>
              <a:rPr kumimoji="1" lang="en" altLang="zh-CN" dirty="0"/>
              <a:t>.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 first 80 percent is used for training and the remining is used for testing. </a:t>
            </a:r>
            <a:endParaRPr kumimoji="1" lang="en" altLang="zh-CN" dirty="0"/>
          </a:p>
          <a:p>
            <a:endParaRPr kumimoji="1" lang="en" altLang="zh-CN" dirty="0"/>
          </a:p>
          <a:p>
            <a:r>
              <a:rPr kumimoji="1" lang="en" altLang="zh-CN" dirty="0"/>
              <a:t>I used two standard evaluation metrics:</a:t>
            </a:r>
          </a:p>
          <a:p>
            <a:r>
              <a:rPr kumimoji="1" lang="en" altLang="zh-CN" dirty="0"/>
              <a:t>Mean Absolute Error (MAE) and Root Mean Squared Error (RMSE).</a:t>
            </a:r>
          </a:p>
          <a:p>
            <a:endParaRPr kumimoji="1" lang="en" altLang="zh-CN" dirty="0"/>
          </a:p>
          <a:p>
            <a:r>
              <a:rPr kumimoji="1" lang="en" altLang="zh-CN" dirty="0"/>
              <a:t>As the results show, LSTM significantly outperforms across all four variables.</a:t>
            </a:r>
          </a:p>
          <a:p>
            <a:r>
              <a:rPr kumimoji="1" lang="en" altLang="zh-CN" dirty="0"/>
              <a:t>For example, the RMSE for average temperature with LSTM is around 1.4, whereas traditional model’s RMSE is over </a:t>
            </a:r>
            <a:r>
              <a:rPr kumimoji="1" lang="en-US" altLang="zh-CN" dirty="0"/>
              <a:t>3</a:t>
            </a:r>
            <a:r>
              <a:rPr kumimoji="1" lang="en" altLang="zh-CN" dirty="0"/>
              <a:t>—which is a huge difference</a:t>
            </a:r>
          </a:p>
          <a:p>
            <a:endParaRPr kumimoji="1" lang="en" altLang="zh-CN" dirty="0"/>
          </a:p>
          <a:p>
            <a:r>
              <a:rPr kumimoji="1" lang="en" altLang="zh-CN" dirty="0"/>
              <a:t>however for precipitation, I </a:t>
            </a:r>
            <a:r>
              <a:rPr kumimoji="1" lang="en" altLang="zh-CN" dirty="0" err="1"/>
              <a:t>dont</a:t>
            </a:r>
            <a:r>
              <a:rPr kumimoji="1" lang="en" altLang="zh-CN" dirty="0"/>
              <a:t> think either one works well due the </a:t>
            </a:r>
            <a:r>
              <a:rPr kumimoji="1" lang="en" altLang="zh-CN" dirty="0" err="1"/>
              <a:t>noice</a:t>
            </a:r>
            <a:r>
              <a:rPr kumimoji="1" lang="en" altLang="zh-CN" dirty="0"/>
              <a:t>.  Although ARIMA 's loss is higher, it appears to make an effort to follow short-term patterns. where, the LSTM feels like it is just finding a overall central tendency, rather than capturing the actual underlying pattern.</a:t>
            </a:r>
          </a:p>
          <a:p>
            <a:endParaRPr kumimoji="1" lang="en" altLang="zh-CN" dirty="0"/>
          </a:p>
          <a:p>
            <a:r>
              <a:rPr kumimoji="1" lang="en" altLang="zh-CN" dirty="0"/>
              <a:t>The graph on the left shows the model predictions on the test set.</a:t>
            </a:r>
          </a:p>
          <a:p>
            <a:r>
              <a:rPr kumimoji="1" lang="en" altLang="zh-CN" dirty="0"/>
              <a:t>You can see that for the most part LSTM closely follows the actual values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A43267-3CE1-4747-8A3D-5AC9FDF3984A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8746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The graph on the bottom left is showing the change in hidden state. the stations are graphed by their </a:t>
            </a:r>
            <a:r>
              <a:rPr kumimoji="1" lang="en" altLang="zh-CN" dirty="0" err="1"/>
              <a:t>acutual</a:t>
            </a:r>
            <a:r>
              <a:rPr kumimoji="1" lang="en" altLang="zh-CN" dirty="0"/>
              <a:t> locations. and darker the point is meaning the higher correlation there is.</a:t>
            </a:r>
          </a:p>
          <a:p>
            <a:r>
              <a:rPr kumimoji="1" lang="en" altLang="zh-CN" dirty="0"/>
              <a:t> </a:t>
            </a:r>
          </a:p>
          <a:p>
            <a:r>
              <a:rPr kumimoji="1" lang="en" altLang="zh-CN" dirty="0"/>
              <a:t>So,  I compared the hidden state representations learned by LSTM and CNN-LSTM across 47 spatially distributed stations.</a:t>
            </a:r>
          </a:p>
          <a:p>
            <a:r>
              <a:rPr kumimoji="1" lang="en" altLang="zh-CN" dirty="0"/>
              <a:t>To </a:t>
            </a:r>
            <a:r>
              <a:rPr kumimoji="1" lang="en" altLang="zh-CN" dirty="0" err="1"/>
              <a:t>evauate</a:t>
            </a:r>
            <a:r>
              <a:rPr kumimoji="1" lang="en" altLang="zh-CN" dirty="0"/>
              <a:t> whether CNN-LSTM captures spatial patterns better, I used Moran’s I, which is a measure of spatial autocorrelation.</a:t>
            </a:r>
          </a:p>
          <a:p>
            <a:endParaRPr kumimoji="1" lang="en" altLang="zh-CN" dirty="0"/>
          </a:p>
          <a:p>
            <a:r>
              <a:rPr kumimoji="1" lang="en" altLang="zh-CN" dirty="0"/>
              <a:t>The results showed that CNN-LSTM had a slightly higher average Moran’s I than LSTM, but the difference was not statistically significant. The p-value from a permutation test was 0.1595, which means we can't conclude that CNN-LSTM captured spatial structure more effectively.</a:t>
            </a:r>
          </a:p>
          <a:p>
            <a:endParaRPr kumimoji="1" lang="en" altLang="zh-CN" dirty="0"/>
          </a:p>
          <a:p>
            <a:r>
              <a:rPr kumimoji="1" lang="en" altLang="zh-CN" dirty="0"/>
              <a:t>So even though CNN-LSTM is designed to model spatial relationships, in this case, data limitations may have caused this </a:t>
            </a:r>
            <a:r>
              <a:rPr kumimoji="1" lang="en" altLang="zh-CN" dirty="0" err="1"/>
              <a:t>nonsignicant</a:t>
            </a:r>
            <a:r>
              <a:rPr kumimoji="1" lang="en" altLang="zh-CN" dirty="0"/>
              <a:t> p-value.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A43267-3CE1-4747-8A3D-5AC9FDF3984A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4732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34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52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238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6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92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36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5/15/25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417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5/15/25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83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5/15/25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056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281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100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39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8" r:id="rId6"/>
    <p:sldLayoutId id="2147483703" r:id="rId7"/>
    <p:sldLayoutId id="2147483704" r:id="rId8"/>
    <p:sldLayoutId id="2147483705" r:id="rId9"/>
    <p:sldLayoutId id="2147483707" r:id="rId10"/>
    <p:sldLayoutId id="214748370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32057F-F015-B1B2-4E3E-2307F8EFC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C014188-68BF-57B4-7522-461C28893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>
            <a:normAutofit/>
          </a:bodyPr>
          <a:lstStyle/>
          <a:p>
            <a:pPr algn="l"/>
            <a:r>
              <a:rPr lang="en" altLang="zh-CN" sz="3800"/>
              <a:t>Forecasting Monthly Weather Using Deep Learning: A Spatial-Temporal Comparison</a:t>
            </a:r>
            <a:endParaRPr kumimoji="1" lang="zh-CN" altLang="en-US" sz="380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4C109F5-7943-C196-C58A-733723E730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7"/>
            <a:ext cx="4206240" cy="1184584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/>
              <a:t>Zhenlong Zhang</a:t>
            </a:r>
            <a:endParaRPr kumimoji="1" lang="zh-CN" altLang="en-US" dirty="0"/>
          </a:p>
        </p:txBody>
      </p:sp>
      <p:pic>
        <p:nvPicPr>
          <p:cNvPr id="4" name="Picture 3" descr="背景图案&#10;&#10;AI 生成的内容可能不正确。">
            <a:extLst>
              <a:ext uri="{FF2B5EF4-FFF2-40B4-BE49-F238E27FC236}">
                <a16:creationId xmlns:a16="http://schemas.microsoft.com/office/drawing/2014/main" id="{3646D83F-5F99-9544-83ED-80D6D256BA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83" r="23162" b="1"/>
          <a:stretch>
            <a:fillRect/>
          </a:stretch>
        </p:blipFill>
        <p:spPr>
          <a:xfrm>
            <a:off x="20" y="1"/>
            <a:ext cx="6575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908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2CC1E4F-F1F0-B945-BE50-C72A7103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C5A1108-7CEB-16FC-13D6-2F4A73C95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007" y="603501"/>
            <a:ext cx="4361693" cy="1527049"/>
          </a:xfrm>
        </p:spPr>
        <p:txBody>
          <a:bodyPr anchor="b">
            <a:normAutofit/>
          </a:bodyPr>
          <a:lstStyle/>
          <a:p>
            <a:r>
              <a:rPr lang="en" altLang="zh-CN"/>
              <a:t>Project Objectives</a:t>
            </a:r>
            <a:endParaRPr kumimoji="1" lang="zh-CN" altLang="en-US" dirty="0"/>
          </a:p>
        </p:txBody>
      </p:sp>
      <p:pic>
        <p:nvPicPr>
          <p:cNvPr id="5" name="Picture 4" descr="显示业绩递减的放大镜">
            <a:extLst>
              <a:ext uri="{FF2B5EF4-FFF2-40B4-BE49-F238E27FC236}">
                <a16:creationId xmlns:a16="http://schemas.microsoft.com/office/drawing/2014/main" id="{CFFAB92A-35E8-376D-3D46-BF76228388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3" r="25543" b="-1"/>
          <a:stretch>
            <a:fillRect/>
          </a:stretch>
        </p:blipFill>
        <p:spPr>
          <a:xfrm>
            <a:off x="1" y="10"/>
            <a:ext cx="6373368" cy="6857990"/>
          </a:xfrm>
          <a:prstGeom prst="rect">
            <a:avLst/>
          </a:prstGeom>
        </p:spPr>
      </p:pic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3099FC0B-CB12-6280-78D7-FA30F8BC5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3007" y="2212846"/>
            <a:ext cx="4361693" cy="409651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" altLang="zh-CN" sz="1000" b="1" dirty="0"/>
              <a:t>Goal:</a:t>
            </a:r>
            <a:br>
              <a:rPr lang="en" altLang="zh-CN" sz="1000" dirty="0"/>
            </a:br>
            <a:r>
              <a:rPr lang="en" altLang="zh-CN" sz="1000" dirty="0"/>
              <a:t>Evaluate whether deep learning models improve the accuracy and spatial interpretability of monthly weather forecasting compared to traditional methods.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" altLang="zh-CN" sz="1000" b="1" dirty="0"/>
              <a:t>Objectives:</a:t>
            </a:r>
            <a:endParaRPr lang="en" altLang="zh-CN" sz="1000" dirty="0"/>
          </a:p>
          <a:p>
            <a:pPr>
              <a:lnSpc>
                <a:spcPct val="110000"/>
              </a:lnSpc>
            </a:pPr>
            <a:r>
              <a:rPr lang="en" altLang="zh-CN" sz="1000" b="1" dirty="0"/>
              <a:t>Forecasting Accuracy (Temporal Dimension)</a:t>
            </a:r>
            <a:endParaRPr lang="en" altLang="zh-CN" sz="1000" dirty="0"/>
          </a:p>
          <a:p>
            <a:pPr lvl="1">
              <a:lnSpc>
                <a:spcPct val="110000"/>
              </a:lnSpc>
            </a:pPr>
            <a:r>
              <a:rPr lang="en" altLang="zh-CN" sz="1000" dirty="0"/>
              <a:t>Compare LSTM and ARIMA using monthly weather data from individual stations.</a:t>
            </a:r>
          </a:p>
          <a:p>
            <a:pPr lvl="1">
              <a:lnSpc>
                <a:spcPct val="110000"/>
              </a:lnSpc>
            </a:pPr>
            <a:r>
              <a:rPr lang="en" altLang="zh-CN" sz="1000" dirty="0"/>
              <a:t>Hypothesis: </a:t>
            </a:r>
            <a:r>
              <a:rPr lang="en" altLang="zh-CN" sz="1000" i="1" dirty="0"/>
              <a:t>LSTM will outperform ARIMA in predictive accuracy due to its ability to model nonlinear temporal patterns.</a:t>
            </a:r>
            <a:endParaRPr lang="en" altLang="zh-CN" sz="1000" dirty="0"/>
          </a:p>
          <a:p>
            <a:pPr>
              <a:lnSpc>
                <a:spcPct val="110000"/>
              </a:lnSpc>
            </a:pPr>
            <a:r>
              <a:rPr lang="en" altLang="zh-CN" sz="1000" b="1" dirty="0"/>
              <a:t>Spatial Interpretability (Spatial Dimension)</a:t>
            </a:r>
            <a:endParaRPr lang="en" altLang="zh-CN" sz="1000" dirty="0"/>
          </a:p>
          <a:p>
            <a:pPr lvl="1">
              <a:lnSpc>
                <a:spcPct val="110000"/>
              </a:lnSpc>
            </a:pPr>
            <a:r>
              <a:rPr lang="en" altLang="zh-CN" sz="1000" dirty="0"/>
              <a:t>Compare LSTM and CNN-LSTM across multiple spatially distributed stations.</a:t>
            </a:r>
          </a:p>
          <a:p>
            <a:pPr lvl="1">
              <a:lnSpc>
                <a:spcPct val="110000"/>
              </a:lnSpc>
            </a:pPr>
            <a:r>
              <a:rPr lang="en" altLang="zh-CN" sz="1000" dirty="0"/>
              <a:t>Use Moran’s I on hidden states to assess spatial structure in learned representations.</a:t>
            </a:r>
          </a:p>
          <a:p>
            <a:pPr lvl="1">
              <a:lnSpc>
                <a:spcPct val="110000"/>
              </a:lnSpc>
            </a:pPr>
            <a:r>
              <a:rPr lang="en" altLang="zh-CN" sz="1000" dirty="0"/>
              <a:t>Hypothesis: </a:t>
            </a:r>
            <a:r>
              <a:rPr lang="en" altLang="zh-CN" sz="1000" i="1" dirty="0"/>
              <a:t>CNN-LSTM will better capture spatial dependencies than standard LSTM.</a:t>
            </a:r>
            <a:endParaRPr lang="en" altLang="zh-CN" sz="1000" dirty="0"/>
          </a:p>
          <a:p>
            <a:pPr>
              <a:lnSpc>
                <a:spcPct val="110000"/>
              </a:lnSpc>
            </a:pPr>
            <a:endParaRPr kumimoji="1"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89852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B79CA-1CB8-A133-67D7-E2B7AC1F9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DF20EB5-25AB-D486-201C-BC24334B2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522" y="849085"/>
            <a:ext cx="3602356" cy="5179925"/>
          </a:xfrm>
        </p:spPr>
        <p:txBody>
          <a:bodyPr anchor="ctr">
            <a:normAutofit/>
          </a:bodyPr>
          <a:lstStyle/>
          <a:p>
            <a:r>
              <a:rPr lang="en" altLang="zh-CN" dirty="0"/>
              <a:t>Dataset and Preprocessing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5E2562-CFC9-B58A-AAA6-1F0588A6E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7394" y="849085"/>
            <a:ext cx="6144768" cy="5179925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" altLang="zh-CN" sz="1800" b="1" dirty="0"/>
              <a:t>Data Source</a:t>
            </a:r>
          </a:p>
          <a:p>
            <a:pPr>
              <a:lnSpc>
                <a:spcPct val="110000"/>
              </a:lnSpc>
            </a:pPr>
            <a:r>
              <a:rPr lang="en" altLang="zh-CN" sz="1800" dirty="0"/>
              <a:t>NOAA Global Historical Climatology Network – Daily (GHCN-D)</a:t>
            </a:r>
          </a:p>
          <a:p>
            <a:pPr>
              <a:lnSpc>
                <a:spcPct val="110000"/>
              </a:lnSpc>
            </a:pPr>
            <a:r>
              <a:rPr lang="en" altLang="zh-CN" sz="1800" dirty="0"/>
              <a:t>Time range: </a:t>
            </a:r>
            <a:r>
              <a:rPr lang="en" altLang="zh-CN" sz="1800" b="1" dirty="0"/>
              <a:t>2010–2024</a:t>
            </a:r>
            <a:endParaRPr lang="en" altLang="zh-CN" sz="1800" dirty="0"/>
          </a:p>
          <a:p>
            <a:pPr>
              <a:lnSpc>
                <a:spcPct val="110000"/>
              </a:lnSpc>
            </a:pPr>
            <a:r>
              <a:rPr lang="en" altLang="zh-CN" sz="1800" dirty="0"/>
              <a:t>Location: </a:t>
            </a:r>
            <a:r>
              <a:rPr lang="en" altLang="zh-CN" sz="1800" b="1" dirty="0"/>
              <a:t>Maryland</a:t>
            </a:r>
            <a:endParaRPr lang="en" altLang="zh-CN" sz="1800" dirty="0"/>
          </a:p>
          <a:p>
            <a:pPr>
              <a:lnSpc>
                <a:spcPct val="110000"/>
              </a:lnSpc>
            </a:pPr>
            <a:r>
              <a:rPr lang="en" altLang="zh-CN" sz="1800" dirty="0"/>
              <a:t>Variables:</a:t>
            </a:r>
            <a:br>
              <a:rPr lang="en" altLang="zh-CN" sz="1800" dirty="0"/>
            </a:br>
            <a:r>
              <a:rPr lang="en" altLang="zh-CN" sz="1800" dirty="0"/>
              <a:t>AVG, TMAX, TMIN, PRECIP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" altLang="zh-CN" sz="1800" b="1" dirty="0"/>
              <a:t>Station Coverage</a:t>
            </a:r>
          </a:p>
          <a:p>
            <a:pPr>
              <a:lnSpc>
                <a:spcPct val="110000"/>
              </a:lnSpc>
            </a:pPr>
            <a:r>
              <a:rPr lang="en" altLang="zh-CN" sz="1800" dirty="0"/>
              <a:t>752 total stations in Maryland</a:t>
            </a:r>
          </a:p>
          <a:p>
            <a:pPr>
              <a:lnSpc>
                <a:spcPct val="110000"/>
              </a:lnSpc>
            </a:pPr>
            <a:r>
              <a:rPr lang="en" altLang="zh-CN" sz="1800" dirty="0"/>
              <a:t>473 stations with valid records</a:t>
            </a:r>
          </a:p>
          <a:p>
            <a:pPr>
              <a:lnSpc>
                <a:spcPct val="110000"/>
              </a:lnSpc>
            </a:pPr>
            <a:r>
              <a:rPr lang="en" altLang="zh-CN" sz="1800" dirty="0"/>
              <a:t>Aggregated to monthly level → 47 stations retained</a:t>
            </a:r>
          </a:p>
          <a:p>
            <a:pPr>
              <a:lnSpc>
                <a:spcPct val="110000"/>
              </a:lnSpc>
            </a:pPr>
            <a:r>
              <a:rPr lang="en" altLang="zh-CN" sz="1800" dirty="0"/>
              <a:t>Only </a:t>
            </a:r>
            <a:r>
              <a:rPr lang="en" altLang="zh-CN" sz="1800" b="1" dirty="0"/>
              <a:t>14 stations</a:t>
            </a:r>
            <a:r>
              <a:rPr lang="en" altLang="zh-CN" sz="1800" dirty="0"/>
              <a:t> had full monthly coverage but use binary mask to use the whole 47 stations for model input</a:t>
            </a:r>
          </a:p>
          <a:p>
            <a:pPr>
              <a:lnSpc>
                <a:spcPct val="110000"/>
              </a:lnSpc>
            </a:pPr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677700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1E33CF-8EEF-3E56-2AD6-BAF98201E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Models</a:t>
            </a:r>
            <a:r>
              <a:rPr lang="zh-CN" altLang="en-US" dirty="0"/>
              <a:t> </a:t>
            </a:r>
            <a:r>
              <a:rPr lang="en-US" altLang="zh-CN" dirty="0"/>
              <a:t>Explanation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6164F1-F838-21C5-3A08-9A262577C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" altLang="zh-CN" b="1" dirty="0" err="1"/>
              <a:t>AutoRegressive</a:t>
            </a:r>
            <a:r>
              <a:rPr lang="en" altLang="zh-CN" b="1" dirty="0"/>
              <a:t> Integrated Moving Average (ARIMA)</a:t>
            </a:r>
          </a:p>
          <a:p>
            <a:r>
              <a:rPr lang="en" altLang="zh-CN" dirty="0"/>
              <a:t>Traditional linear time series model</a:t>
            </a:r>
          </a:p>
          <a:p>
            <a:r>
              <a:rPr lang="en" altLang="zh-CN" dirty="0"/>
              <a:t>Trained separately for each weather variable</a:t>
            </a:r>
          </a:p>
          <a:p>
            <a:r>
              <a:rPr lang="en" altLang="zh-CN" dirty="0"/>
              <a:t>Cannot model nonlinear patterns or spatial relationships</a:t>
            </a:r>
          </a:p>
          <a:p>
            <a:pPr marL="0" indent="0">
              <a:buNone/>
            </a:pPr>
            <a:r>
              <a:rPr lang="en" altLang="zh-CN" b="1" dirty="0"/>
              <a:t>Long Short-Term Memory (LSTM)</a:t>
            </a:r>
          </a:p>
          <a:p>
            <a:r>
              <a:rPr lang="en" altLang="zh-CN" dirty="0"/>
              <a:t>A type of recurrent neural network (RNN) for sequential data</a:t>
            </a:r>
          </a:p>
          <a:p>
            <a:r>
              <a:rPr lang="en" altLang="zh-CN" dirty="0"/>
              <a:t>Captures nonlinear and long-term temporal dependencies</a:t>
            </a:r>
          </a:p>
          <a:p>
            <a:r>
              <a:rPr lang="en" altLang="zh-CN" dirty="0"/>
              <a:t>Inputs: past 12 months of 4 variables (AVG, TMAX, TMIN, PRECIP)</a:t>
            </a:r>
          </a:p>
          <a:p>
            <a:pPr marL="0" indent="0">
              <a:buNone/>
            </a:pPr>
            <a:r>
              <a:rPr lang="en" altLang="zh-CN" b="1" dirty="0"/>
              <a:t>Convolutional Long Short-Term Memory (CNN-LSTM)</a:t>
            </a:r>
          </a:p>
          <a:p>
            <a:r>
              <a:rPr lang="en" altLang="zh-CN" dirty="0"/>
              <a:t>Extension of LSTM that integrates spatial structure</a:t>
            </a:r>
          </a:p>
          <a:p>
            <a:r>
              <a:rPr lang="en" altLang="zh-CN" dirty="0"/>
              <a:t>Applies convolution over a 2D station grid at each time step</a:t>
            </a:r>
          </a:p>
          <a:p>
            <a:r>
              <a:rPr lang="en" altLang="zh-CN" dirty="0"/>
              <a:t>Learns both spatial and temporal dependencies</a:t>
            </a:r>
          </a:p>
          <a:p>
            <a:r>
              <a:rPr lang="en" altLang="zh-CN" dirty="0"/>
              <a:t>Requires spatial alignment of stations and binary masking for missing data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8215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96D2533-3211-1E39-A627-E819CF2B9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kumimoji="1" lang="en-US" altLang="zh-CN" sz="4000"/>
              <a:t>How LSTM works</a:t>
            </a:r>
            <a:endParaRPr kumimoji="1" lang="zh-CN" altLang="en-US" sz="4000"/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E96755EB-FE7C-3D22-5241-64D073A954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5346000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118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F3E6F82-836B-858F-ADED-19E9A71A0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C871F31-01B0-5665-A092-88E34E38D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9740" y="454924"/>
            <a:ext cx="8732520" cy="9052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en-US" altLang="zh-CN" sz="4400"/>
              <a:t>Compare LSTM to ARIMA</a:t>
            </a:r>
          </a:p>
        </p:txBody>
      </p:sp>
      <p:pic>
        <p:nvPicPr>
          <p:cNvPr id="3" name="图片 2" descr="图表, 折线图&#10;&#10;AI 生成的内容可能不正确。">
            <a:extLst>
              <a:ext uri="{FF2B5EF4-FFF2-40B4-BE49-F238E27FC236}">
                <a16:creationId xmlns:a16="http://schemas.microsoft.com/office/drawing/2014/main" id="{2F1A99AE-365D-1D23-C1EC-2538E6D81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40" y="2362952"/>
            <a:ext cx="5567617" cy="3173541"/>
          </a:xfrm>
          <a:prstGeom prst="rect">
            <a:avLst/>
          </a:prstGeom>
        </p:spPr>
      </p:pic>
      <p:pic>
        <p:nvPicPr>
          <p:cNvPr id="9" name="图片 8" descr="表格&#10;&#10;AI 生成的内容可能不正确。">
            <a:extLst>
              <a:ext uri="{FF2B5EF4-FFF2-40B4-BE49-F238E27FC236}">
                <a16:creationId xmlns:a16="http://schemas.microsoft.com/office/drawing/2014/main" id="{1E3132F8-06ED-2BBD-67EA-33807F956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0024" y="2362952"/>
            <a:ext cx="5625723" cy="306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264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B79CA-1CB8-A133-67D7-E2B7AC1F9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410B8D9-8613-B32B-DE83-E104CD02F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522" y="-3318386"/>
            <a:ext cx="3602356" cy="8214852"/>
          </a:xfrm>
        </p:spPr>
        <p:txBody>
          <a:bodyPr anchor="ctr">
            <a:normAutofit/>
          </a:bodyPr>
          <a:lstStyle/>
          <a:p>
            <a:r>
              <a:rPr kumimoji="1" lang="en" altLang="zh-CN" dirty="0"/>
              <a:t>LSTM vs CNN-LSTM – Spatial Analysis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29F95D-5991-3C58-CEF6-A2132AE98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7394" y="849085"/>
            <a:ext cx="6144768" cy="5179925"/>
          </a:xfrm>
        </p:spPr>
        <p:txBody>
          <a:bodyPr anchor="ctr">
            <a:normAutofit/>
          </a:bodyPr>
          <a:lstStyle/>
          <a:p>
            <a:pPr marL="285750" indent="-285750"/>
            <a:r>
              <a:rPr lang="en" altLang="zh-CN" sz="1800" dirty="0"/>
              <a:t>Both models trained on </a:t>
            </a:r>
            <a:r>
              <a:rPr lang="en" altLang="zh-CN" sz="1800" b="1" dirty="0"/>
              <a:t>47 stations</a:t>
            </a:r>
            <a:r>
              <a:rPr lang="en" altLang="zh-CN" sz="1800" dirty="0"/>
              <a:t> using monthly weather data</a:t>
            </a:r>
          </a:p>
          <a:p>
            <a:pPr marL="285750" indent="-285750"/>
            <a:r>
              <a:rPr lang="en" altLang="zh-CN" sz="1800" dirty="0"/>
              <a:t>Focus: whether </a:t>
            </a:r>
            <a:r>
              <a:rPr lang="en" altLang="zh-CN" sz="1800" b="1" dirty="0"/>
              <a:t>CNN-LSTM learns better spatial structure</a:t>
            </a:r>
            <a:r>
              <a:rPr lang="en" altLang="zh-CN" sz="1800" dirty="0"/>
              <a:t> than LSTM?</a:t>
            </a:r>
          </a:p>
          <a:p>
            <a:pPr marL="285750" indent="-285750"/>
            <a:r>
              <a:rPr lang="en" altLang="zh-CN" sz="1800" b="1" dirty="0"/>
              <a:t>Moran’s I</a:t>
            </a:r>
            <a:r>
              <a:rPr lang="en" altLang="zh-CN" sz="1800" dirty="0"/>
              <a:t> and </a:t>
            </a:r>
            <a:r>
              <a:rPr lang="en" altLang="zh-CN" sz="1800" b="1" dirty="0"/>
              <a:t>Permutation test </a:t>
            </a:r>
            <a:r>
              <a:rPr lang="en" altLang="zh-CN" sz="1800" dirty="0"/>
              <a:t>used to evaluate spatial autocorrelation in hidden states</a:t>
            </a:r>
          </a:p>
          <a:p>
            <a:pPr marL="285750" indent="-285750"/>
            <a:r>
              <a:rPr lang="en" altLang="zh-CN" sz="1800" b="1" dirty="0"/>
              <a:t>Result</a:t>
            </a:r>
            <a:r>
              <a:rPr lang="en" altLang="zh-CN" sz="1800" dirty="0"/>
              <a:t>:</a:t>
            </a:r>
          </a:p>
          <a:p>
            <a:pPr marL="0" indent="0">
              <a:buNone/>
            </a:pPr>
            <a:r>
              <a:rPr lang="en" altLang="zh-CN" sz="1800" dirty="0"/>
              <a:t>- LSTM Moran’s I: mean = –0.0209, std = 0.0403</a:t>
            </a:r>
          </a:p>
          <a:p>
            <a:pPr marL="0" indent="0">
              <a:buNone/>
            </a:pPr>
            <a:r>
              <a:rPr lang="en" altLang="zh-CN" sz="1800" dirty="0"/>
              <a:t>- CNN-LSTM Moran’s I: mean = –0.0163, std = 0.0539</a:t>
            </a:r>
          </a:p>
          <a:p>
            <a:pPr marL="0" indent="0">
              <a:buNone/>
            </a:pPr>
            <a:r>
              <a:rPr lang="en" altLang="zh-CN" sz="1800" b="1" dirty="0"/>
              <a:t>- Permutation test</a:t>
            </a:r>
            <a:r>
              <a:rPr lang="en" altLang="zh-CN" sz="1800" dirty="0"/>
              <a:t>: p = 0.1595 → </a:t>
            </a:r>
            <a:r>
              <a:rPr lang="en" altLang="zh-CN" sz="1800" i="1" dirty="0"/>
              <a:t>not significant</a:t>
            </a:r>
            <a:endParaRPr lang="en" altLang="zh-CN" sz="1800" dirty="0"/>
          </a:p>
          <a:p>
            <a:endParaRPr kumimoji="1" lang="zh-CN" altLang="en-US" sz="1800" dirty="0"/>
          </a:p>
          <a:p>
            <a:endParaRPr kumimoji="1" lang="zh-CN" altLang="en-US" sz="1800" dirty="0"/>
          </a:p>
        </p:txBody>
      </p:sp>
      <p:pic>
        <p:nvPicPr>
          <p:cNvPr id="6" name="内容占位符 4">
            <a:extLst>
              <a:ext uri="{FF2B5EF4-FFF2-40B4-BE49-F238E27FC236}">
                <a16:creationId xmlns:a16="http://schemas.microsoft.com/office/drawing/2014/main" id="{0B55784C-AC14-705E-BB61-44901E0DD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02" y="1567127"/>
            <a:ext cx="4971991" cy="49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272339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1272</Words>
  <Application>Microsoft Macintosh PowerPoint</Application>
  <PresentationFormat>宽屏</PresentationFormat>
  <Paragraphs>114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Arial</vt:lpstr>
      <vt:lpstr>Neue Haas Grotesk Text Pro</vt:lpstr>
      <vt:lpstr>VanillaVTI</vt:lpstr>
      <vt:lpstr>Forecasting Monthly Weather Using Deep Learning: A Spatial-Temporal Comparison</vt:lpstr>
      <vt:lpstr>Project Objectives</vt:lpstr>
      <vt:lpstr>Dataset and Preprocessing</vt:lpstr>
      <vt:lpstr>Models Explanation</vt:lpstr>
      <vt:lpstr>How LSTM works</vt:lpstr>
      <vt:lpstr>Compare LSTM to ARIMA</vt:lpstr>
      <vt:lpstr>LSTM vs CNN-LSTM – Spatial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Zhenlong Zhang</dc:creator>
  <cp:lastModifiedBy>Zhenlong Zhang</cp:lastModifiedBy>
  <cp:revision>11</cp:revision>
  <dcterms:created xsi:type="dcterms:W3CDTF">2025-05-15T08:52:01Z</dcterms:created>
  <dcterms:modified xsi:type="dcterms:W3CDTF">2025-05-15T17:16:57Z</dcterms:modified>
</cp:coreProperties>
</file>

<file path=docProps/thumbnail.jpeg>
</file>